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0160000" cy="7621588"/>
  <p:notesSz cx="6761163" cy="99425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01">
          <p15:clr>
            <a:srgbClr val="A4A3A4"/>
          </p15:clr>
        </p15:guide>
        <p15:guide id="2" pos="320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j8AZ1yHvTdhqk+33Td8pHzDoQe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589" y="38"/>
      </p:cViewPr>
      <p:guideLst>
        <p:guide orient="horz" pos="2401"/>
        <p:guide pos="320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e spencer" userId="17330a1f8a4ace9d" providerId="LiveId" clId="{1B32F064-EDF1-4603-B4AF-14DD11829F59}"/>
    <pc:docChg chg="modSld">
      <pc:chgData name="carole spencer" userId="17330a1f8a4ace9d" providerId="LiveId" clId="{1B32F064-EDF1-4603-B4AF-14DD11829F59}" dt="2026-08-17T14:10:32.036" v="47" actId="20577"/>
      <pc:docMkLst>
        <pc:docMk/>
      </pc:docMkLst>
      <pc:sldChg chg="modSp mod">
        <pc:chgData name="carole spencer" userId="17330a1f8a4ace9d" providerId="LiveId" clId="{1B32F064-EDF1-4603-B4AF-14DD11829F59}" dt="2026-08-17T14:02:01.196" v="3" actId="20577"/>
        <pc:sldMkLst>
          <pc:docMk/>
          <pc:sldMk cId="0" sldId="256"/>
        </pc:sldMkLst>
        <pc:spChg chg="mod">
          <ac:chgData name="carole spencer" userId="17330a1f8a4ace9d" providerId="LiveId" clId="{1B32F064-EDF1-4603-B4AF-14DD11829F59}" dt="2026-08-17T14:02:01.196" v="3" actId="20577"/>
          <ac:spMkLst>
            <pc:docMk/>
            <pc:sldMk cId="0" sldId="256"/>
            <ac:spMk id="58" creationId="{00000000-0000-0000-0000-000000000000}"/>
          </ac:spMkLst>
        </pc:spChg>
      </pc:sldChg>
      <pc:sldChg chg="modSp mod">
        <pc:chgData name="carole spencer" userId="17330a1f8a4ace9d" providerId="LiveId" clId="{1B32F064-EDF1-4603-B4AF-14DD11829F59}" dt="2026-08-17T14:10:32.036" v="47" actId="20577"/>
        <pc:sldMkLst>
          <pc:docMk/>
          <pc:sldMk cId="0" sldId="258"/>
        </pc:sldMkLst>
        <pc:spChg chg="mod">
          <ac:chgData name="carole spencer" userId="17330a1f8a4ace9d" providerId="LiveId" clId="{1B32F064-EDF1-4603-B4AF-14DD11829F59}" dt="2026-08-17T14:10:32.036" v="47" actId="20577"/>
          <ac:spMkLst>
            <pc:docMk/>
            <pc:sldMk cId="0" sldId="258"/>
            <ac:spMk id="94" creationId="{00000000-0000-0000-0000-000000000000}"/>
          </ac:spMkLst>
        </pc:spChg>
      </pc:sldChg>
      <pc:sldChg chg="modSp mod">
        <pc:chgData name="carole spencer" userId="17330a1f8a4ace9d" providerId="LiveId" clId="{1B32F064-EDF1-4603-B4AF-14DD11829F59}" dt="2026-08-17T14:09:09.302" v="28" actId="255"/>
        <pc:sldMkLst>
          <pc:docMk/>
          <pc:sldMk cId="0" sldId="259"/>
        </pc:sldMkLst>
        <pc:spChg chg="mod">
          <ac:chgData name="carole spencer" userId="17330a1f8a4ace9d" providerId="LiveId" clId="{1B32F064-EDF1-4603-B4AF-14DD11829F59}" dt="2026-08-17T14:09:09.302" v="28" actId="255"/>
          <ac:spMkLst>
            <pc:docMk/>
            <pc:sldMk cId="0" sldId="259"/>
            <ac:spMk id="100" creationId="{00000000-0000-0000-0000-000000000000}"/>
          </ac:spMkLst>
        </pc:spChg>
        <pc:picChg chg="mod">
          <ac:chgData name="carole spencer" userId="17330a1f8a4ace9d" providerId="LiveId" clId="{1B32F064-EDF1-4603-B4AF-14DD11829F59}" dt="2026-08-17T14:08:09.876" v="26" actId="1076"/>
          <ac:picMkLst>
            <pc:docMk/>
            <pc:sldMk cId="0" sldId="259"/>
            <ac:picMk id="10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30525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29050" y="0"/>
            <a:ext cx="2930525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1243013"/>
            <a:ext cx="4475163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44038"/>
            <a:ext cx="2930525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 txBox="1">
            <a:spLocks noGrp="1"/>
          </p:cNvSpPr>
          <p:nvPr>
            <p:ph type="body" idx="1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43013"/>
            <a:ext cx="4475163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 txBox="1">
            <a:spLocks noGrp="1"/>
          </p:cNvSpPr>
          <p:nvPr>
            <p:ph type="body" idx="1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43013"/>
            <a:ext cx="4475163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43013"/>
            <a:ext cx="4475163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 txBox="1">
            <a:spLocks noGrp="1"/>
          </p:cNvSpPr>
          <p:nvPr>
            <p:ph type="sldNum" idx="12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43013"/>
            <a:ext cx="4475163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43013"/>
            <a:ext cx="4475163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:notes"/>
          <p:cNvSpPr txBox="1">
            <a:spLocks noGrp="1"/>
          </p:cNvSpPr>
          <p:nvPr>
            <p:ph type="sldNum" idx="12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76275" y="4784725"/>
            <a:ext cx="5408613" cy="391477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1243013"/>
            <a:ext cx="4475163" cy="33559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363faa1ad70_0_4"/>
          <p:cNvSpPr txBox="1">
            <a:spLocks noGrp="1"/>
          </p:cNvSpPr>
          <p:nvPr>
            <p:ph type="ctrTitle"/>
          </p:nvPr>
        </p:nvSpPr>
        <p:spPr>
          <a:xfrm>
            <a:off x="346343" y="1103302"/>
            <a:ext cx="9467400" cy="3041400"/>
          </a:xfrm>
          <a:prstGeom prst="rect">
            <a:avLst/>
          </a:prstGeom>
        </p:spPr>
        <p:txBody>
          <a:bodyPr spcFirstLastPara="1" wrap="square" lIns="112875" tIns="112875" rIns="112875" bIns="1128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15" name="Google Shape;15;g363faa1ad70_0_4"/>
          <p:cNvSpPr txBox="1">
            <a:spLocks noGrp="1"/>
          </p:cNvSpPr>
          <p:nvPr>
            <p:ph type="subTitle" idx="1"/>
          </p:nvPr>
        </p:nvSpPr>
        <p:spPr>
          <a:xfrm>
            <a:off x="346333" y="4199572"/>
            <a:ext cx="9467400" cy="11745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>
            <a:endParaRPr/>
          </a:p>
        </p:txBody>
      </p:sp>
      <p:sp>
        <p:nvSpPr>
          <p:cNvPr id="16" name="Google Shape;16;g363faa1ad70_0_4"/>
          <p:cNvSpPr txBox="1">
            <a:spLocks noGrp="1"/>
          </p:cNvSpPr>
          <p:nvPr>
            <p:ph type="sldNum" idx="12"/>
          </p:nvPr>
        </p:nvSpPr>
        <p:spPr>
          <a:xfrm>
            <a:off x="9413842" y="6909897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363faa1ad70_0_8"/>
          <p:cNvSpPr txBox="1">
            <a:spLocks noGrp="1"/>
          </p:cNvSpPr>
          <p:nvPr>
            <p:ph type="title"/>
          </p:nvPr>
        </p:nvSpPr>
        <p:spPr>
          <a:xfrm>
            <a:off x="346333" y="3187103"/>
            <a:ext cx="9467400" cy="12474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>
            <a:endParaRPr/>
          </a:p>
        </p:txBody>
      </p:sp>
      <p:sp>
        <p:nvSpPr>
          <p:cNvPr id="19" name="Google Shape;19;g363faa1ad70_0_8"/>
          <p:cNvSpPr txBox="1">
            <a:spLocks noGrp="1"/>
          </p:cNvSpPr>
          <p:nvPr>
            <p:ph type="sldNum" idx="12"/>
          </p:nvPr>
        </p:nvSpPr>
        <p:spPr>
          <a:xfrm>
            <a:off x="9413842" y="6909897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63faa1ad70_0_11"/>
          <p:cNvSpPr txBox="1">
            <a:spLocks noGrp="1"/>
          </p:cNvSpPr>
          <p:nvPr>
            <p:ph type="title"/>
          </p:nvPr>
        </p:nvSpPr>
        <p:spPr>
          <a:xfrm>
            <a:off x="346333" y="659433"/>
            <a:ext cx="9467400" cy="8487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363faa1ad70_0_11"/>
          <p:cNvSpPr txBox="1">
            <a:spLocks noGrp="1"/>
          </p:cNvSpPr>
          <p:nvPr>
            <p:ph type="body" idx="1"/>
          </p:nvPr>
        </p:nvSpPr>
        <p:spPr>
          <a:xfrm>
            <a:off x="346333" y="1707723"/>
            <a:ext cx="9467400" cy="50625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g363faa1ad70_0_11"/>
          <p:cNvSpPr txBox="1">
            <a:spLocks noGrp="1"/>
          </p:cNvSpPr>
          <p:nvPr>
            <p:ph type="sldNum" idx="12"/>
          </p:nvPr>
        </p:nvSpPr>
        <p:spPr>
          <a:xfrm>
            <a:off x="9413842" y="6909897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363faa1ad70_0_15"/>
          <p:cNvSpPr txBox="1">
            <a:spLocks noGrp="1"/>
          </p:cNvSpPr>
          <p:nvPr>
            <p:ph type="title"/>
          </p:nvPr>
        </p:nvSpPr>
        <p:spPr>
          <a:xfrm>
            <a:off x="346333" y="659433"/>
            <a:ext cx="9467400" cy="8487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g363faa1ad70_0_15"/>
          <p:cNvSpPr txBox="1">
            <a:spLocks noGrp="1"/>
          </p:cNvSpPr>
          <p:nvPr>
            <p:ph type="body" idx="1"/>
          </p:nvPr>
        </p:nvSpPr>
        <p:spPr>
          <a:xfrm>
            <a:off x="346333" y="1707723"/>
            <a:ext cx="4444200" cy="50625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7" name="Google Shape;27;g363faa1ad70_0_15"/>
          <p:cNvSpPr txBox="1">
            <a:spLocks noGrp="1"/>
          </p:cNvSpPr>
          <p:nvPr>
            <p:ph type="body" idx="2"/>
          </p:nvPr>
        </p:nvSpPr>
        <p:spPr>
          <a:xfrm>
            <a:off x="5369333" y="1707723"/>
            <a:ext cx="4444200" cy="50625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28" name="Google Shape;28;g363faa1ad70_0_15"/>
          <p:cNvSpPr txBox="1">
            <a:spLocks noGrp="1"/>
          </p:cNvSpPr>
          <p:nvPr>
            <p:ph type="sldNum" idx="12"/>
          </p:nvPr>
        </p:nvSpPr>
        <p:spPr>
          <a:xfrm>
            <a:off x="9413842" y="6909897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63faa1ad70_0_20"/>
          <p:cNvSpPr txBox="1">
            <a:spLocks noGrp="1"/>
          </p:cNvSpPr>
          <p:nvPr>
            <p:ph type="title"/>
          </p:nvPr>
        </p:nvSpPr>
        <p:spPr>
          <a:xfrm>
            <a:off x="346333" y="659433"/>
            <a:ext cx="9467400" cy="8487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g363faa1ad70_0_20"/>
          <p:cNvSpPr txBox="1">
            <a:spLocks noGrp="1"/>
          </p:cNvSpPr>
          <p:nvPr>
            <p:ph type="sldNum" idx="12"/>
          </p:nvPr>
        </p:nvSpPr>
        <p:spPr>
          <a:xfrm>
            <a:off x="9413842" y="6909897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63faa1ad70_0_23"/>
          <p:cNvSpPr txBox="1">
            <a:spLocks noGrp="1"/>
          </p:cNvSpPr>
          <p:nvPr>
            <p:ph type="title"/>
          </p:nvPr>
        </p:nvSpPr>
        <p:spPr>
          <a:xfrm>
            <a:off x="346333" y="823281"/>
            <a:ext cx="3120000" cy="1119900"/>
          </a:xfrm>
          <a:prstGeom prst="rect">
            <a:avLst/>
          </a:prstGeom>
        </p:spPr>
        <p:txBody>
          <a:bodyPr spcFirstLastPara="1" wrap="square" lIns="112875" tIns="112875" rIns="112875" bIns="11287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4" name="Google Shape;34;g363faa1ad70_0_23"/>
          <p:cNvSpPr txBox="1">
            <a:spLocks noGrp="1"/>
          </p:cNvSpPr>
          <p:nvPr>
            <p:ph type="body" idx="1"/>
          </p:nvPr>
        </p:nvSpPr>
        <p:spPr>
          <a:xfrm>
            <a:off x="346333" y="2059092"/>
            <a:ext cx="3120000" cy="47112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marL="914400" lvl="1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marL="1371600" lvl="2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marL="1828800" lvl="3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marL="2286000" lvl="4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marL="2743200" lvl="5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marL="3200400" lvl="6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marL="3657600" lvl="7" indent="-323850"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marL="4114800" lvl="8" indent="-323850"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>
            <a:endParaRPr/>
          </a:p>
        </p:txBody>
      </p:sp>
      <p:sp>
        <p:nvSpPr>
          <p:cNvPr id="35" name="Google Shape;35;g363faa1ad70_0_23"/>
          <p:cNvSpPr txBox="1">
            <a:spLocks noGrp="1"/>
          </p:cNvSpPr>
          <p:nvPr>
            <p:ph type="sldNum" idx="12"/>
          </p:nvPr>
        </p:nvSpPr>
        <p:spPr>
          <a:xfrm>
            <a:off x="9413842" y="6909897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363faa1ad70_0_27"/>
          <p:cNvSpPr txBox="1">
            <a:spLocks noGrp="1"/>
          </p:cNvSpPr>
          <p:nvPr>
            <p:ph type="title"/>
          </p:nvPr>
        </p:nvSpPr>
        <p:spPr>
          <a:xfrm>
            <a:off x="544722" y="667027"/>
            <a:ext cx="7075200" cy="60618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>
            <a:endParaRPr/>
          </a:p>
        </p:txBody>
      </p:sp>
      <p:sp>
        <p:nvSpPr>
          <p:cNvPr id="38" name="Google Shape;38;g363faa1ad70_0_27"/>
          <p:cNvSpPr txBox="1">
            <a:spLocks noGrp="1"/>
          </p:cNvSpPr>
          <p:nvPr>
            <p:ph type="sldNum" idx="12"/>
          </p:nvPr>
        </p:nvSpPr>
        <p:spPr>
          <a:xfrm>
            <a:off x="9413842" y="6909897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363faa1ad70_0_30"/>
          <p:cNvSpPr/>
          <p:nvPr/>
        </p:nvSpPr>
        <p:spPr>
          <a:xfrm>
            <a:off x="5080000" y="-185"/>
            <a:ext cx="5079900" cy="7621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12875" tIns="112875" rIns="112875" bIns="112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g363faa1ad70_0_30"/>
          <p:cNvSpPr txBox="1">
            <a:spLocks noGrp="1"/>
          </p:cNvSpPr>
          <p:nvPr>
            <p:ph type="title"/>
          </p:nvPr>
        </p:nvSpPr>
        <p:spPr>
          <a:xfrm>
            <a:off x="295000" y="1827304"/>
            <a:ext cx="4494600" cy="2196600"/>
          </a:xfrm>
          <a:prstGeom prst="rect">
            <a:avLst/>
          </a:prstGeom>
        </p:spPr>
        <p:txBody>
          <a:bodyPr spcFirstLastPara="1" wrap="square" lIns="112875" tIns="112875" rIns="112875" bIns="1128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2" name="Google Shape;42;g363faa1ad70_0_30"/>
          <p:cNvSpPr txBox="1">
            <a:spLocks noGrp="1"/>
          </p:cNvSpPr>
          <p:nvPr>
            <p:ph type="subTitle" idx="1"/>
          </p:nvPr>
        </p:nvSpPr>
        <p:spPr>
          <a:xfrm>
            <a:off x="295000" y="4153562"/>
            <a:ext cx="4494600" cy="18303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3" name="Google Shape;43;g363faa1ad70_0_30"/>
          <p:cNvSpPr txBox="1">
            <a:spLocks noGrp="1"/>
          </p:cNvSpPr>
          <p:nvPr>
            <p:ph type="body" idx="2"/>
          </p:nvPr>
        </p:nvSpPr>
        <p:spPr>
          <a:xfrm>
            <a:off x="5488333" y="1072925"/>
            <a:ext cx="4263300" cy="54753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rmAutofit/>
          </a:bodyPr>
          <a:lstStyle>
            <a:lvl1pPr marL="457200" lvl="0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g363faa1ad70_0_30"/>
          <p:cNvSpPr txBox="1">
            <a:spLocks noGrp="1"/>
          </p:cNvSpPr>
          <p:nvPr>
            <p:ph type="sldNum" idx="12"/>
          </p:nvPr>
        </p:nvSpPr>
        <p:spPr>
          <a:xfrm>
            <a:off x="9413842" y="6909897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63faa1ad70_0_36"/>
          <p:cNvSpPr txBox="1">
            <a:spLocks noGrp="1"/>
          </p:cNvSpPr>
          <p:nvPr>
            <p:ph type="body" idx="1"/>
          </p:nvPr>
        </p:nvSpPr>
        <p:spPr>
          <a:xfrm>
            <a:off x="346333" y="6268814"/>
            <a:ext cx="6665400" cy="8967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>
            <a:endParaRPr/>
          </a:p>
        </p:txBody>
      </p:sp>
      <p:sp>
        <p:nvSpPr>
          <p:cNvPr id="47" name="Google Shape;47;g363faa1ad70_0_36"/>
          <p:cNvSpPr txBox="1">
            <a:spLocks noGrp="1"/>
          </p:cNvSpPr>
          <p:nvPr>
            <p:ph type="sldNum" idx="12"/>
          </p:nvPr>
        </p:nvSpPr>
        <p:spPr>
          <a:xfrm>
            <a:off x="9413842" y="6909897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363faa1ad70_0_39"/>
          <p:cNvSpPr txBox="1">
            <a:spLocks noGrp="1"/>
          </p:cNvSpPr>
          <p:nvPr>
            <p:ph type="title" hasCustomPrompt="1"/>
          </p:nvPr>
        </p:nvSpPr>
        <p:spPr>
          <a:xfrm>
            <a:off x="346333" y="1639042"/>
            <a:ext cx="9467400" cy="2909400"/>
          </a:xfrm>
          <a:prstGeom prst="rect">
            <a:avLst/>
          </a:prstGeom>
        </p:spPr>
        <p:txBody>
          <a:bodyPr spcFirstLastPara="1" wrap="square" lIns="112875" tIns="112875" rIns="112875" bIns="1128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50" name="Google Shape;50;g363faa1ad70_0_39"/>
          <p:cNvSpPr txBox="1">
            <a:spLocks noGrp="1"/>
          </p:cNvSpPr>
          <p:nvPr>
            <p:ph type="body" idx="1"/>
          </p:nvPr>
        </p:nvSpPr>
        <p:spPr>
          <a:xfrm>
            <a:off x="346333" y="4670928"/>
            <a:ext cx="9467400" cy="1927500"/>
          </a:xfrm>
          <a:prstGeom prst="rect">
            <a:avLst/>
          </a:prstGeom>
        </p:spPr>
        <p:txBody>
          <a:bodyPr spcFirstLastPara="1" wrap="square" lIns="112875" tIns="112875" rIns="112875" bIns="112875" anchor="t" anchorCtr="0">
            <a:normAutofit/>
          </a:bodyPr>
          <a:lstStyle>
            <a:lvl1pPr marL="457200" lvl="0" indent="-36830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marL="1371600" lvl="2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marL="1828800" lvl="3" indent="-33655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marL="2286000" lvl="4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marL="2743200" lvl="5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marL="3200400" lvl="6" indent="-336550" algn="ctr"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marL="3657600" lvl="7" indent="-336550" algn="ctr"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marL="4114800" lvl="8" indent="-336550" algn="ctr"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>
            <a:endParaRPr/>
          </a:p>
        </p:txBody>
      </p:sp>
      <p:sp>
        <p:nvSpPr>
          <p:cNvPr id="51" name="Google Shape;51;g363faa1ad70_0_39"/>
          <p:cNvSpPr txBox="1">
            <a:spLocks noGrp="1"/>
          </p:cNvSpPr>
          <p:nvPr>
            <p:ph type="sldNum" idx="12"/>
          </p:nvPr>
        </p:nvSpPr>
        <p:spPr>
          <a:xfrm>
            <a:off x="9413842" y="6909897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63faa1ad70_0_43"/>
          <p:cNvSpPr txBox="1">
            <a:spLocks noGrp="1"/>
          </p:cNvSpPr>
          <p:nvPr>
            <p:ph type="sldNum" idx="12"/>
          </p:nvPr>
        </p:nvSpPr>
        <p:spPr>
          <a:xfrm>
            <a:off x="9413842" y="6909897"/>
            <a:ext cx="609600" cy="583200"/>
          </a:xfrm>
          <a:prstGeom prst="rect">
            <a:avLst/>
          </a:prstGeom>
        </p:spPr>
        <p:txBody>
          <a:bodyPr spcFirstLastPara="1" wrap="square" lIns="112875" tIns="112875" rIns="112875" bIns="1128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363faa1ad70_0_0"/>
          <p:cNvSpPr txBox="1">
            <a:spLocks noGrp="1"/>
          </p:cNvSpPr>
          <p:nvPr>
            <p:ph type="title"/>
          </p:nvPr>
        </p:nvSpPr>
        <p:spPr>
          <a:xfrm>
            <a:off x="346333" y="659433"/>
            <a:ext cx="94674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875" tIns="112875" rIns="112875" bIns="1128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g363faa1ad70_0_0"/>
          <p:cNvSpPr txBox="1">
            <a:spLocks noGrp="1"/>
          </p:cNvSpPr>
          <p:nvPr>
            <p:ph type="body" idx="1"/>
          </p:nvPr>
        </p:nvSpPr>
        <p:spPr>
          <a:xfrm>
            <a:off x="346333" y="1707723"/>
            <a:ext cx="9467400" cy="5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875" tIns="112875" rIns="112875" bIns="112875" anchor="t" anchorCtr="0">
            <a:norm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●"/>
              <a:defRPr sz="2200">
                <a:solidFill>
                  <a:schemeClr val="dk2"/>
                </a:solidFill>
              </a:defRPr>
            </a:lvl1pPr>
            <a:lvl2pPr marL="914400" lvl="1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2pPr>
            <a:lvl3pPr marL="1371600" lvl="2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3pPr>
            <a:lvl4pPr marL="1828800" lvl="3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4pPr>
            <a:lvl5pPr marL="2286000" lvl="4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5pPr>
            <a:lvl6pPr marL="2743200" lvl="5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6pPr>
            <a:lvl7pPr marL="3200400" lvl="6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●"/>
              <a:defRPr sz="1700">
                <a:solidFill>
                  <a:schemeClr val="dk2"/>
                </a:solidFill>
              </a:defRPr>
            </a:lvl7pPr>
            <a:lvl8pPr marL="3657600" lvl="7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○"/>
              <a:defRPr sz="1700">
                <a:solidFill>
                  <a:schemeClr val="dk2"/>
                </a:solidFill>
              </a:defRPr>
            </a:lvl8pPr>
            <a:lvl9pPr marL="4114800" lvl="8" indent="-3365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Char char="■"/>
              <a:defRPr sz="17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g363faa1ad70_0_0"/>
          <p:cNvSpPr txBox="1">
            <a:spLocks noGrp="1"/>
          </p:cNvSpPr>
          <p:nvPr>
            <p:ph type="sldNum" idx="12"/>
          </p:nvPr>
        </p:nvSpPr>
        <p:spPr>
          <a:xfrm>
            <a:off x="9413842" y="6909897"/>
            <a:ext cx="609600" cy="5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2875" tIns="112875" rIns="112875" bIns="112875" anchor="ctr" anchorCtr="0">
            <a:normAutofit/>
          </a:bodyPr>
          <a:lstStyle>
            <a:lvl1pPr lvl="0" algn="r">
              <a:buNone/>
              <a:defRPr sz="1200">
                <a:solidFill>
                  <a:schemeClr val="dk2"/>
                </a:solidFill>
              </a:defRPr>
            </a:lvl1pPr>
            <a:lvl2pPr lvl="1" algn="r">
              <a:buNone/>
              <a:defRPr sz="1200">
                <a:solidFill>
                  <a:schemeClr val="dk2"/>
                </a:solidFill>
              </a:defRPr>
            </a:lvl2pPr>
            <a:lvl3pPr lvl="2" algn="r">
              <a:buNone/>
              <a:defRPr sz="1200">
                <a:solidFill>
                  <a:schemeClr val="dk2"/>
                </a:solidFill>
              </a:defRPr>
            </a:lvl3pPr>
            <a:lvl4pPr lvl="3" algn="r">
              <a:buNone/>
              <a:defRPr sz="1200">
                <a:solidFill>
                  <a:schemeClr val="dk2"/>
                </a:solidFill>
              </a:defRPr>
            </a:lvl4pPr>
            <a:lvl5pPr lvl="4" algn="r">
              <a:buNone/>
              <a:defRPr sz="1200">
                <a:solidFill>
                  <a:schemeClr val="dk2"/>
                </a:solidFill>
              </a:defRPr>
            </a:lvl5pPr>
            <a:lvl6pPr lvl="5" algn="r">
              <a:buNone/>
              <a:defRPr sz="1200">
                <a:solidFill>
                  <a:schemeClr val="dk2"/>
                </a:solidFill>
              </a:defRPr>
            </a:lvl6pPr>
            <a:lvl7pPr lvl="6" algn="r">
              <a:buNone/>
              <a:defRPr sz="1200">
                <a:solidFill>
                  <a:schemeClr val="dk2"/>
                </a:solidFill>
              </a:defRPr>
            </a:lvl7pPr>
            <a:lvl8pPr lvl="7" algn="r">
              <a:buNone/>
              <a:defRPr sz="1200">
                <a:solidFill>
                  <a:schemeClr val="dk2"/>
                </a:solidFill>
              </a:defRPr>
            </a:lvl8pPr>
            <a:lvl9pPr lvl="8" algn="r">
              <a:buNone/>
              <a:defRPr sz="1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eicestershiresba.co.uk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hyperlink" Target="mailto:info@leicspc.co.uk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loughboroughleysjuniors@Hotmail.com" TargetMode="External"/><Relationship Id="rId13" Type="http://schemas.openxmlformats.org/officeDocument/2006/relationships/image" Target="../media/image3.png"/><Relationship Id="rId3" Type="http://schemas.openxmlformats.org/officeDocument/2006/relationships/hyperlink" Target="mailto:rayphipkin@harboroughlcjuniors.org.uk" TargetMode="External"/><Relationship Id="rId7" Type="http://schemas.openxmlformats.org/officeDocument/2006/relationships/hyperlink" Target="http://www.meltonogbc.co.uk/" TargetMode="External"/><Relationship Id="rId12" Type="http://schemas.openxmlformats.org/officeDocument/2006/relationships/hyperlink" Target="mailto:juliepope289@yahoo.co.u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r.phipkin@sky.com" TargetMode="External"/><Relationship Id="rId11" Type="http://schemas.openxmlformats.org/officeDocument/2006/relationships/hyperlink" Target="mailto:ajay.pitrola@outlook.com" TargetMode="External"/><Relationship Id="rId5" Type="http://schemas.openxmlformats.org/officeDocument/2006/relationships/hyperlink" Target="mailto:Johnfannon@harboroughlcjuniors.org.uk" TargetMode="External"/><Relationship Id="rId10" Type="http://schemas.openxmlformats.org/officeDocument/2006/relationships/hyperlink" Target="mailto:m.a.king@lboro.ac.uk" TargetMode="External"/><Relationship Id="rId4" Type="http://schemas.openxmlformats.org/officeDocument/2006/relationships/hyperlink" Target="http://www.harboroughlcjuniors.org.uk/" TargetMode="External"/><Relationship Id="rId9" Type="http://schemas.openxmlformats.org/officeDocument/2006/relationships/hyperlink" Target="mailto:m.a.king@lboro.ac.uk-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leicspc.co.uk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3.png"/><Relationship Id="rId4" Type="http://schemas.openxmlformats.org/officeDocument/2006/relationships/hyperlink" Target="mailto:ajay.pitrola@outlook.co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leicspc.co.u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greghowes@gmail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3.png"/><Relationship Id="rId4" Type="http://schemas.openxmlformats.org/officeDocument/2006/relationships/hyperlink" Target="mailto:Carolespencer5525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"/>
          <p:cNvSpPr txBox="1"/>
          <p:nvPr/>
        </p:nvSpPr>
        <p:spPr>
          <a:xfrm>
            <a:off x="399480" y="1975073"/>
            <a:ext cx="9581134" cy="553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i="1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Updated – Aug  2026</a:t>
            </a:r>
            <a:endParaRPr sz="1600" b="1" i="0" u="none" strike="noStrike" cap="none" dirty="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GB" sz="2400" b="1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HOME OF LEICESTERSHIRE BADMINTON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BABINGTON ACADEMY, STRASBOURG DRIVE , LEICESTER </a:t>
            </a:r>
            <a:endParaRPr sz="18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GB" sz="18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lang="en-GB" sz="2400" b="1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Team Leicestershire” 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GB" sz="18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 a collaboration of four Badminton groups within Leicestershire: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Calibri"/>
              <a:buNone/>
            </a:pPr>
            <a:r>
              <a:rPr lang="en-GB" sz="1800" b="0" i="1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 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GB" sz="1800" b="1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Leicestershire Badminton Association (LBA) </a:t>
            </a:r>
            <a:r>
              <a:rPr lang="en-GB" sz="18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 Adult Badminton )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GB" sz="18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www.lbabadminton.org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GB" sz="1800" b="1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Leicestershire Badminton Coaches Association (LBCA</a:t>
            </a:r>
            <a:r>
              <a:rPr lang="en-GB" sz="18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Membership open to all coaches in the County who are registered with Badminton England as a coach.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GB" sz="1800" b="1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Leicestershire Schools Badminton Association (LSBA) </a:t>
            </a:r>
            <a:r>
              <a:rPr lang="en-GB" sz="18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Runs the Junior County teams.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GB" sz="18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www.leicestershiresba.co.uk</a:t>
            </a:r>
            <a:r>
              <a:rPr lang="en-GB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GB" sz="1800" b="1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Performance Centre (PC)  </a:t>
            </a:r>
            <a:r>
              <a:rPr lang="en-GB" sz="18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Oversees all junior training sessions at Babington Academy.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GB" sz="18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 We aim to provide a seamless structure that allows people to learn,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GB" sz="18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play, compete and enjoy badminton.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GB" sz="18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Contact </a:t>
            </a:r>
            <a:r>
              <a:rPr lang="en-GB" sz="1800" b="0" i="1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info@leicspc.co.uk</a:t>
            </a:r>
            <a:r>
              <a:rPr lang="en-GB" sz="18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1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en-GB" sz="11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 </a:t>
            </a:r>
            <a:endParaRPr sz="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Calibri"/>
              <a:buNone/>
            </a:pPr>
            <a:r>
              <a:rPr lang="en-GB" sz="1100" b="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9" name="Google Shape;59;p1" descr="http://imageprocessor.websimages.com/width/308/leicestershirepc.webs.com/Team%20Leics%20Log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75744" y="354410"/>
            <a:ext cx="4248472" cy="1542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" descr="Goose Feather Badminton Shuttlecocks isolated on white background with clipping path (provided by Getty Images)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41775" y="1975075"/>
            <a:ext cx="1990088" cy="154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/>
          <p:nvPr/>
        </p:nvSpPr>
        <p:spPr>
          <a:xfrm>
            <a:off x="3852745" y="3070795"/>
            <a:ext cx="2520950" cy="2519363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Performance Centre training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Junior and Senior county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Teams.</a:t>
            </a:r>
            <a:r>
              <a:rPr lang="en-GB"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1024250" y="1685675"/>
            <a:ext cx="2036700" cy="1320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AJAY , STEVE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Oadby Wigston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JUNIOR CLUB -  Central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Junior coaching at Parklands LC </a:t>
            </a:r>
            <a:endParaRPr/>
          </a:p>
        </p:txBody>
      </p:sp>
      <p:sp>
        <p:nvSpPr>
          <p:cNvPr id="67" name="Google Shape;67;p2"/>
          <p:cNvSpPr/>
          <p:nvPr/>
        </p:nvSpPr>
        <p:spPr>
          <a:xfrm>
            <a:off x="7359750" y="4598725"/>
            <a:ext cx="2314500" cy="1320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        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Blaby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JUNIOR CLUB x  1 South Leicestershire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Junior coaching sessions –  Enderby  LC</a:t>
            </a:r>
            <a:endParaRPr/>
          </a:p>
        </p:txBody>
      </p:sp>
      <p:sp>
        <p:nvSpPr>
          <p:cNvPr id="68" name="Google Shape;68;p2"/>
          <p:cNvSpPr/>
          <p:nvPr/>
        </p:nvSpPr>
        <p:spPr>
          <a:xfrm>
            <a:off x="199400" y="4819100"/>
            <a:ext cx="2612700" cy="13206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MARK , DAVE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      </a:t>
            </a: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Charnwood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JUNIOR CLUB X  3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Lough leys , Loughborough Town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Lough Grammar 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6748348" y="1602995"/>
            <a:ext cx="2036700" cy="11901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Hinckley &amp; Bosworth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Nothing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/>
          </a:p>
        </p:txBody>
      </p:sp>
      <p:sp>
        <p:nvSpPr>
          <p:cNvPr id="70" name="Google Shape;70;p2"/>
          <p:cNvSpPr/>
          <p:nvPr/>
        </p:nvSpPr>
        <p:spPr>
          <a:xfrm>
            <a:off x="5993627" y="5930525"/>
            <a:ext cx="1174200" cy="7905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TREVOR &amp;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LINDA  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Melton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Junior Club </a:t>
            </a:r>
            <a:endParaRPr/>
          </a:p>
        </p:txBody>
      </p:sp>
      <p:sp>
        <p:nvSpPr>
          <p:cNvPr id="71" name="Google Shape;71;p2"/>
          <p:cNvSpPr/>
          <p:nvPr/>
        </p:nvSpPr>
        <p:spPr>
          <a:xfrm>
            <a:off x="3192945" y="6050473"/>
            <a:ext cx="1289700" cy="6408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Rutland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nothing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7167725" y="3214300"/>
            <a:ext cx="2314500" cy="10185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Ray</a:t>
            </a:r>
            <a:r>
              <a:rPr lang="en-GB" sz="1600">
                <a:solidFill>
                  <a:schemeClr val="dk1"/>
                </a:solidFill>
              </a:rPr>
              <a:t> 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Market Harborough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JUNIOR CLUB - </a:t>
            </a:r>
            <a:r>
              <a:rPr lang="en-GB" sz="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Harborough LC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634350" y="3261600"/>
            <a:ext cx="2177700" cy="11901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AJAY, MAURICE, GRAHAM.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Leicester City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JUNIOR CLUB X 2 - Central and LBA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PERFORMANCE CENTRE training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endParaRPr dirty="0"/>
          </a:p>
        </p:txBody>
      </p:sp>
      <p:sp>
        <p:nvSpPr>
          <p:cNvPr id="74" name="Google Shape;74;p2"/>
          <p:cNvSpPr txBox="1"/>
          <p:nvPr/>
        </p:nvSpPr>
        <p:spPr>
          <a:xfrm>
            <a:off x="1301593" y="-7"/>
            <a:ext cx="8136900" cy="7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500" tIns="50750" rIns="101500" bIns="50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3200"/>
              <a:buFont typeface="Calibri"/>
              <a:buNone/>
            </a:pPr>
            <a:r>
              <a:rPr lang="en-GB" sz="3200" b="1" i="0" u="none" strike="noStrike" cap="non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GB" sz="2000" b="1" i="0" u="none" strike="noStrike" cap="non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BADMINTON CLUBS IN THE COUNTY and Coaching sessions at  Leisure Centres. </a:t>
            </a:r>
            <a:endParaRPr/>
          </a:p>
        </p:txBody>
      </p:sp>
      <p:cxnSp>
        <p:nvCxnSpPr>
          <p:cNvPr id="75" name="Google Shape;75;p2"/>
          <p:cNvCxnSpPr/>
          <p:nvPr/>
        </p:nvCxnSpPr>
        <p:spPr>
          <a:xfrm>
            <a:off x="3192958" y="2720530"/>
            <a:ext cx="914400" cy="91440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6" name="Google Shape;76;p2"/>
          <p:cNvCxnSpPr/>
          <p:nvPr/>
        </p:nvCxnSpPr>
        <p:spPr>
          <a:xfrm>
            <a:off x="2948347" y="4062698"/>
            <a:ext cx="1038200" cy="170148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7" name="Google Shape;77;p2"/>
          <p:cNvCxnSpPr>
            <a:stCxn id="65" idx="0"/>
            <a:endCxn id="65" idx="0"/>
          </p:cNvCxnSpPr>
          <p:nvPr/>
        </p:nvCxnSpPr>
        <p:spPr>
          <a:xfrm>
            <a:off x="5113220" y="3070795"/>
            <a:ext cx="0" cy="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8" name="Google Shape;78;p2"/>
          <p:cNvCxnSpPr/>
          <p:nvPr/>
        </p:nvCxnSpPr>
        <p:spPr>
          <a:xfrm flipH="1">
            <a:off x="6271413" y="3898000"/>
            <a:ext cx="618600" cy="16470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9" name="Google Shape;79;p2"/>
          <p:cNvCxnSpPr/>
          <p:nvPr/>
        </p:nvCxnSpPr>
        <p:spPr>
          <a:xfrm rot="10800000">
            <a:off x="5930551" y="4925355"/>
            <a:ext cx="1080941" cy="450491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" name="Google Shape;80;p2"/>
          <p:cNvCxnSpPr/>
          <p:nvPr/>
        </p:nvCxnSpPr>
        <p:spPr>
          <a:xfrm rot="10800000">
            <a:off x="5603747" y="5351320"/>
            <a:ext cx="456449" cy="568083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" name="Google Shape;81;p2"/>
          <p:cNvCxnSpPr/>
          <p:nvPr/>
        </p:nvCxnSpPr>
        <p:spPr>
          <a:xfrm rot="10800000" flipH="1">
            <a:off x="3860241" y="5278757"/>
            <a:ext cx="471995" cy="640646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2" name="Google Shape;82;p2"/>
          <p:cNvCxnSpPr/>
          <p:nvPr/>
        </p:nvCxnSpPr>
        <p:spPr>
          <a:xfrm rot="10800000" flipH="1">
            <a:off x="2993330" y="4925355"/>
            <a:ext cx="986868" cy="268586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3" name="Google Shape;83;p2"/>
          <p:cNvCxnSpPr/>
          <p:nvPr/>
        </p:nvCxnSpPr>
        <p:spPr>
          <a:xfrm>
            <a:off x="4988780" y="2536218"/>
            <a:ext cx="1800" cy="45510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4" name="Google Shape;84;p2"/>
          <p:cNvSpPr txBox="1"/>
          <p:nvPr/>
        </p:nvSpPr>
        <p:spPr>
          <a:xfrm>
            <a:off x="3567275" y="827300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</a:rPr>
              <a:t>CAROLE, AMIE, TERRY  MITCHELL &amp; WILLIAM </a:t>
            </a:r>
            <a:endParaRPr/>
          </a:p>
        </p:txBody>
      </p:sp>
      <p:sp>
        <p:nvSpPr>
          <p:cNvPr id="85" name="Google Shape;85;p2"/>
          <p:cNvSpPr txBox="1"/>
          <p:nvPr/>
        </p:nvSpPr>
        <p:spPr>
          <a:xfrm>
            <a:off x="3501338" y="1171888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North West </a:t>
            </a:r>
            <a:endParaRPr/>
          </a:p>
        </p:txBody>
      </p:sp>
      <p:sp>
        <p:nvSpPr>
          <p:cNvPr id="86" name="Google Shape;86;p2"/>
          <p:cNvSpPr/>
          <p:nvPr/>
        </p:nvSpPr>
        <p:spPr>
          <a:xfrm>
            <a:off x="3580000" y="1103475"/>
            <a:ext cx="3094200" cy="16239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dirty="0"/>
              <a:t>North West</a:t>
            </a:r>
            <a:endParaRPr sz="13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dirty="0"/>
              <a:t>Junior club 1- Whitwick JBC</a:t>
            </a:r>
            <a:endParaRPr sz="13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dirty="0"/>
              <a:t>Junior coaching sessions in all 3 LC Whitwick /  Coalville LC, Ashby LC / Lido and Measham LC </a:t>
            </a:r>
            <a:endParaRPr sz="1300" dirty="0"/>
          </a:p>
        </p:txBody>
      </p:sp>
      <p:pic>
        <p:nvPicPr>
          <p:cNvPr id="87" name="Google Shape;8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48110" y="3261600"/>
            <a:ext cx="1480665" cy="431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" name="Google Shape;88;p2"/>
          <p:cNvCxnSpPr>
            <a:stCxn id="69" idx="3"/>
          </p:cNvCxnSpPr>
          <p:nvPr/>
        </p:nvCxnSpPr>
        <p:spPr>
          <a:xfrm flipH="1">
            <a:off x="5872116" y="2618809"/>
            <a:ext cx="1174500" cy="59550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/>
          <p:cNvSpPr/>
          <p:nvPr/>
        </p:nvSpPr>
        <p:spPr>
          <a:xfrm>
            <a:off x="975544" y="642442"/>
            <a:ext cx="8651279" cy="7571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Junior BADMINTON CLUBS IN LEICESTERSHIRE</a:t>
            </a:r>
            <a:br>
              <a:rPr lang="en-GB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Contact details below 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Please contact the Clubs direct for more information.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The Clubs highlighted ar</a:t>
            </a:r>
            <a:r>
              <a:rPr lang="en-GB" sz="1200" dirty="0">
                <a:solidFill>
                  <a:srgbClr val="FF0000"/>
                </a:solidFill>
              </a:rPr>
              <a:t>e  affiliated to Badminton England and all members registered.</a:t>
            </a:r>
            <a:br>
              <a:rPr lang="en-GB" sz="14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200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All Clubs listed are run by Qualified Level 2 Coaches  and ALL offer Coaching 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u="sng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North West </a:t>
            </a:r>
            <a:r>
              <a:rPr lang="en-GB" sz="1000" u="sng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Leics</a:t>
            </a:r>
            <a: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Whitwick Juniors Badminton Club ( Sat) carolespencer5525@gmail.com   Carole Spencer ( Venue Whitwick /Coalville LC  ) </a:t>
            </a: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Market Harborough </a:t>
            </a:r>
            <a:b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Harborough</a:t>
            </a:r>
            <a:r>
              <a:rPr lang="en-GB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LC Junior Badminton Club ( Wed)  </a:t>
            </a:r>
            <a:r>
              <a:rPr lang="en-GB" sz="1000" u="sng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rayphipkin@harboroughlcjuniors.org.uk</a:t>
            </a:r>
            <a:r>
              <a:rPr lang="en-GB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Ray </a:t>
            </a:r>
            <a:r>
              <a:rPr lang="en-GB" sz="10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Phipkin</a:t>
            </a:r>
            <a:r>
              <a:rPr lang="en-GB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(mobile 07582195940) (Venue Harborough LC )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4-5pm  (8-15yrs)  5-6pm (11-16yrs) 6-7pm (14-18yrs + 12-13yrs based on playing ability)  </a:t>
            </a:r>
            <a:r>
              <a:rPr lang="en-GB" sz="1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 Site: </a:t>
            </a:r>
            <a:r>
              <a:rPr lang="en-GB" sz="1000" b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http://www.harboroughlcjuniors.org.uk/</a:t>
            </a:r>
            <a:r>
              <a:rPr lang="en-GB" sz="1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Johnfannon@harboroughlcjuniors.org.uk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Blaby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South Leicester Badminton Junior Club ( Fri) </a:t>
            </a:r>
            <a: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r.phipkin@sky.com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GB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Ray </a:t>
            </a:r>
            <a:r>
              <a:rPr lang="en-GB" sz="1000" dirty="0" err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Phipkin</a:t>
            </a:r>
            <a:r>
              <a:rPr lang="en-GB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(mobile 07582195940) Venue ( Broughton Astley  LC  )</a:t>
            </a: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4-5pm &amp;  5pm to 6-30pm  (8-15yrs); 6-30pm to -8pm (14-18yrs) + (11-13yrs based on players  ability) </a:t>
            </a:r>
            <a:r>
              <a:rPr lang="en-GB" sz="1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Web Site: </a:t>
            </a:r>
            <a:r>
              <a:rPr lang="en-GB" sz="1000" b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http://www.southleicestershirebadminton.org.uk</a:t>
            </a:r>
            <a:r>
              <a:rPr lang="en-GB" sz="10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Melton </a:t>
            </a:r>
            <a:b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Melton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OG s Junior Badminton Club  (Mon) Trevor Sanders 07780112676 Linda (07729036928)  Venue ( </a:t>
            </a:r>
            <a:r>
              <a:rPr lang="en-GB" sz="1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Longfeild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Academy ) </a:t>
            </a:r>
            <a: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www.meltonogbc.co.uk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Charnwood  </a:t>
            </a:r>
            <a:b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Loughborough leys Junior Badminton Club (Sat) </a:t>
            </a:r>
            <a:r>
              <a:rPr lang="en-GB" sz="1000" u="sng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loughboroughleysjuniors@hotmail.com</a:t>
            </a:r>
            <a:r>
              <a:rPr lang="en-GB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Dave Whitcroft  Venue ( Loughborough LC )  </a:t>
            </a: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Loughborough JBC (Mon 6-30-8pm)   Venue ( Loughborough Grammar School Hall  ) -  email – 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m.a.king@lboro.ac.uk-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07595089920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Loughborough JBC (SAT 9-10am primary, 10-30-11-30 secondary  ) – Loughborough Grammar  - email </a:t>
            </a:r>
            <a: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m.a.king@lboro.ac.uk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Both term time only </a:t>
            </a: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Leicester City </a:t>
            </a: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Central Leicester Junior Badminton Club ( Fri)  </a:t>
            </a:r>
            <a: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ajay.pitrola@outlook.com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Ajay </a:t>
            </a:r>
            <a:r>
              <a:rPr lang="en-GB" sz="1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Pitrola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Venue ( Babington Academy )</a:t>
            </a: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LBA Junior badminton Club (Sat)   Julie Pope 01163730680 or 07484783453 ( Babington Academy ) </a:t>
            </a:r>
            <a:r>
              <a:rPr lang="en-GB" sz="1000" u="sng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juliepope289@yahoo.co.uk</a:t>
            </a:r>
            <a:r>
              <a:rPr lang="en-GB" sz="1000" u="sng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>
              <a:solidFill>
                <a:srgbClr val="FF000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</a:rPr>
              <a:t>9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 -10-30am – beginners.  10-30am -12 noon – Intermediate </a:t>
            </a: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Oadby /Wigston</a:t>
            </a: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Central Leicester Junior Badminton Club (Mon)  </a:t>
            </a:r>
            <a:r>
              <a:rPr lang="en-GB" sz="1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ajay.pitrola@outlook.com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Ajay </a:t>
            </a:r>
            <a:r>
              <a:rPr lang="en-GB" sz="10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Pitrola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 Gartree High )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107100" y="202600"/>
            <a:ext cx="2911025" cy="70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 txBox="1"/>
          <p:nvPr/>
        </p:nvSpPr>
        <p:spPr>
          <a:xfrm>
            <a:off x="891590" y="1649041"/>
            <a:ext cx="8927976" cy="561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500" tIns="50750" rIns="101500" bIns="507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Calibri"/>
              <a:buNone/>
            </a:pPr>
            <a:endParaRPr lang="en-GB" sz="12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Calibri"/>
              <a:buNone/>
            </a:pPr>
            <a:r>
              <a:rPr lang="en-GB" sz="1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North West  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Calibri"/>
              <a:buNone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Whitwick/Coalville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Leisure Centre – Wed 4pm  -5pm (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Primary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5pm -6pm (10 to 14yrs ) 6pm -7pm( advanced players)  01530 811215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Calibri"/>
              <a:buNone/>
            </a:pPr>
            <a:endParaRPr lang="en-GB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Calibri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Hood Park /Ashby Lido  Leisure Centre -  Tuesday – 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4pm -5pm &amp; 5pm – 6pm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5yrs to 15yrs 01530 412181 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Calibri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Measham Leisure Centre -   Friday – 6-30 -7-30pm    ( all ages)  01530 274061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Calibri"/>
              <a:buNone/>
            </a:pPr>
            <a:r>
              <a:rPr lang="en-GB" sz="1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Market Harborough 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Calibri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Lutterworth Sports Centre – 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 the centre for details. 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Calibri"/>
              <a:buNone/>
            </a:pPr>
            <a:r>
              <a:rPr lang="en-GB" sz="1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Blaby 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Calibri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Enderby Leisure Centre –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Wednesday 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-5-30pm – 6-30pm  ( beginners ) 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Calibri"/>
              <a:buNone/>
            </a:pPr>
            <a:r>
              <a:rPr lang="en-GB" sz="1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Leicester City 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Babington Academy 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Performance Centre Coaching  </a:t>
            </a: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 </a:t>
            </a:r>
            <a:r>
              <a:rPr lang="en-GB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info@leicspc.co.uk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Babington Academy -  Coaching for beginners  Saturdays  12-2pm  Ajay </a:t>
            </a:r>
            <a:r>
              <a:rPr lang="en-GB" sz="12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pitrola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GB" sz="12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ajay.pitrola@outlook.com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LSBA 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Pay &amp; Play session ( with coaching ) 4pm to 6pm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County Training 2-4pm – invitation only .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b="1" i="0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Calibri"/>
              <a:buNone/>
            </a:pPr>
            <a:r>
              <a:rPr lang="en-GB" sz="12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Oadby /Wigston 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Calibri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Parklands Leisure Centre – </a:t>
            </a: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Sat 9am -10-30  Junior beginners .10-30 to 12 Juniors Intermediate , 1pm to 3pm advanced adult and Juniors. 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Calibri"/>
              <a:buNone/>
            </a:pPr>
            <a:r>
              <a:rPr lang="en-GB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to 5pm Mixed ability Adults. Tuesdays -Ladies only session 10am to 12noon, Thursdays 9 -11pm Adults.  Contact the LC. </a:t>
            </a: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0116 2720789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GB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 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None/>
            </a:pPr>
            <a:r>
              <a:rPr lang="en-GB" sz="1200" b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Hinckley /Bosworth  -   </a:t>
            </a:r>
            <a:r>
              <a:rPr lang="en-GB" sz="1100" b="1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Rutland   -  Charnwood 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24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Junior Badminton coaching sessions at LC  available  in these areas.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CC0000"/>
              </a:buClr>
              <a:buSzPts val="1200"/>
              <a:buFont typeface="Calibri"/>
              <a:buNone/>
            </a:pPr>
            <a:r>
              <a:rPr lang="en-GB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 u="sng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975544" y="138386"/>
            <a:ext cx="5978277" cy="1510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500" tIns="50750" rIns="101500" bIns="507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Calibri"/>
              <a:buNone/>
            </a:pPr>
            <a:r>
              <a:rPr lang="en-GB" sz="2000" b="1" i="0" u="none" strike="noStrike" cap="non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Junior BADMINTON COACHING IN LEICESTERSHIRE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000"/>
              <a:buFont typeface="Calibri"/>
              <a:buNone/>
            </a:pPr>
            <a:r>
              <a:rPr lang="en-GB" sz="2000" b="1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In Leicestershire </a:t>
            </a:r>
            <a:r>
              <a:rPr lang="en-GB" sz="2000" b="1" i="0" u="none" strike="noStrike" cap="non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id="102" name="Google Shape;102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48153" y="714450"/>
            <a:ext cx="2304256" cy="648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4" descr="Goose Feather Badminton Shuttlecocks isolated on white background with clipping path (provided by Getty Images)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63055" y="2752150"/>
            <a:ext cx="2531927" cy="1961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 txBox="1">
            <a:spLocks noGrp="1"/>
          </p:cNvSpPr>
          <p:nvPr>
            <p:ph type="ctrTitle"/>
          </p:nvPr>
        </p:nvSpPr>
        <p:spPr>
          <a:xfrm>
            <a:off x="1115050" y="1495800"/>
            <a:ext cx="9045000" cy="11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500" tIns="50750" rIns="101500" bIns="5075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/>
            </a:br>
            <a:r>
              <a:rPr lang="en-GB" sz="3177"/>
              <a:t>LEICESTERSHIRE PERFORMANCE CENTRE</a:t>
            </a:r>
            <a:r>
              <a:rPr lang="en-GB" sz="4400"/>
              <a:t> </a:t>
            </a:r>
            <a:br>
              <a:rPr lang="en-GB" sz="4400"/>
            </a:br>
            <a:r>
              <a:rPr lang="en-GB" sz="4400"/>
              <a:t>(Junior)</a:t>
            </a:r>
            <a:r>
              <a:rPr lang="en-GB"/>
              <a:t> </a:t>
            </a:r>
            <a:br>
              <a:rPr lang="en-GB"/>
            </a:br>
            <a:endParaRPr>
              <a:solidFill>
                <a:schemeClr val="dk1"/>
              </a:solidFill>
            </a:endParaRPr>
          </a:p>
        </p:txBody>
      </p:sp>
      <p:sp>
        <p:nvSpPr>
          <p:cNvPr id="110" name="Google Shape;110;p5"/>
          <p:cNvSpPr txBox="1">
            <a:spLocks noGrp="1"/>
          </p:cNvSpPr>
          <p:nvPr>
            <p:ph type="subTitle" idx="1"/>
          </p:nvPr>
        </p:nvSpPr>
        <p:spPr>
          <a:xfrm>
            <a:off x="1459363" y="3729975"/>
            <a:ext cx="8206500" cy="31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500" tIns="50750" rIns="101500" bIns="50750" anchor="ctr" anchorCtr="0">
            <a:normAutofit fontScale="5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ct val="68571"/>
              <a:buFont typeface="Calibri"/>
              <a:buNone/>
            </a:pPr>
            <a:r>
              <a:rPr lang="en-GB" b="1" dirty="0"/>
              <a:t>Venue – BABINGTON ACADEMY , LEICESTER</a:t>
            </a:r>
            <a:r>
              <a:rPr lang="en-GB" sz="2000" dirty="0"/>
              <a:t> </a:t>
            </a:r>
            <a:endParaRPr dirty="0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rgbClr val="CC0000"/>
              </a:buClr>
              <a:buSzPct val="100000"/>
              <a:buFont typeface="Calibri"/>
              <a:buNone/>
            </a:pPr>
            <a:endParaRPr sz="2000" dirty="0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rgbClr val="CC0000"/>
              </a:buClr>
              <a:buSzPct val="64716"/>
              <a:buFont typeface="Calibri"/>
              <a:buNone/>
            </a:pPr>
            <a:r>
              <a:rPr lang="en-GB" sz="3090" dirty="0"/>
              <a:t>Performance players</a:t>
            </a:r>
            <a:endParaRPr sz="4590" dirty="0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rgbClr val="CC0000"/>
              </a:buClr>
              <a:buSzPct val="64716"/>
              <a:buFont typeface="Calibri"/>
              <a:buNone/>
            </a:pPr>
            <a:r>
              <a:rPr lang="en-GB" sz="3090" dirty="0"/>
              <a:t>BY Invitation  only </a:t>
            </a:r>
            <a:endParaRPr sz="4590" dirty="0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rgbClr val="CC0000"/>
              </a:buClr>
              <a:buSzPct val="64716"/>
              <a:buFont typeface="Calibri"/>
              <a:buNone/>
            </a:pPr>
            <a:r>
              <a:rPr lang="en-GB" sz="3090" dirty="0"/>
              <a:t>Mondays   5-30 to 7-30pm</a:t>
            </a:r>
            <a:endParaRPr sz="4590" dirty="0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rgbClr val="CC0000"/>
              </a:buClr>
              <a:buSzPct val="64716"/>
              <a:buFont typeface="Calibri"/>
              <a:buNone/>
            </a:pPr>
            <a:r>
              <a:rPr lang="en-GB" sz="3090" dirty="0"/>
              <a:t>Tuesdays  &amp;  Wednesday 5-30 to 9-30pm</a:t>
            </a:r>
            <a:endParaRPr sz="4590" dirty="0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rgbClr val="CC0000"/>
              </a:buClr>
              <a:buSzPct val="64716"/>
              <a:buFont typeface="Calibri"/>
              <a:buNone/>
            </a:pPr>
            <a:r>
              <a:rPr lang="en-GB" sz="3090" dirty="0"/>
              <a:t>Thursday &amp; Fridays  5-30 to 7-30pm    </a:t>
            </a:r>
            <a:endParaRPr sz="4590" dirty="0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rgbClr val="CC0000"/>
              </a:buClr>
              <a:buSzPct val="64716"/>
              <a:buFont typeface="Calibri"/>
              <a:buNone/>
            </a:pPr>
            <a:r>
              <a:rPr lang="en-GB" sz="3090" dirty="0"/>
              <a:t>Saturdays 2 – 4pm  - Under 12 &amp; 14/ 16yrs County Training </a:t>
            </a:r>
            <a:endParaRPr sz="4590" dirty="0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rgbClr val="CC0000"/>
              </a:buClr>
              <a:buSzPct val="64716"/>
              <a:buFont typeface="Calibri"/>
              <a:buNone/>
            </a:pPr>
            <a:r>
              <a:rPr lang="en-GB" sz="3090" dirty="0"/>
              <a:t>Saturdays 4- 6pm – 8yrs + ,  pay and play session</a:t>
            </a:r>
            <a:endParaRPr sz="4590" dirty="0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rgbClr val="CC0000"/>
              </a:buClr>
              <a:buSzPct val="64716"/>
              <a:buFont typeface="Calibri"/>
              <a:buNone/>
            </a:pPr>
            <a:endParaRPr sz="3090" dirty="0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rgbClr val="CC0000"/>
              </a:buClr>
              <a:buSzPct val="64716"/>
              <a:buFont typeface="Calibri"/>
              <a:buNone/>
            </a:pPr>
            <a:r>
              <a:rPr lang="en-GB" sz="3090" dirty="0"/>
              <a:t>For more information regarding the PC please  </a:t>
            </a:r>
            <a:endParaRPr sz="4590" dirty="0"/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rgbClr val="CC0000"/>
              </a:buClr>
              <a:buSzPct val="64716"/>
              <a:buFont typeface="Calibri"/>
              <a:buNone/>
            </a:pPr>
            <a:r>
              <a:rPr lang="en-GB" sz="3090" dirty="0"/>
              <a:t>Email – </a:t>
            </a:r>
            <a:r>
              <a:rPr lang="en-GB" sz="3090" u="sng" dirty="0">
                <a:solidFill>
                  <a:schemeClr val="hlink"/>
                </a:solidFill>
                <a:hlinkClick r:id="rId3"/>
              </a:rPr>
              <a:t>info@leicspc.co.uk</a:t>
            </a:r>
            <a:r>
              <a:rPr lang="en-GB" sz="3090" dirty="0"/>
              <a:t> </a:t>
            </a:r>
            <a:endParaRPr sz="4590" dirty="0"/>
          </a:p>
        </p:txBody>
      </p:sp>
      <p:pic>
        <p:nvPicPr>
          <p:cNvPr id="111" name="Google Shape;111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07100" y="202600"/>
            <a:ext cx="2911025" cy="70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5" descr="Goose Feather Badminton Shuttlecocks isolated on white background with clipping path (provided by Getty Images)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26175" y="1907939"/>
            <a:ext cx="1938877" cy="1502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>
            <a:spLocks noGrp="1"/>
          </p:cNvSpPr>
          <p:nvPr>
            <p:ph type="ctrTitle"/>
          </p:nvPr>
        </p:nvSpPr>
        <p:spPr>
          <a:xfrm>
            <a:off x="736100" y="930475"/>
            <a:ext cx="8710500" cy="21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500" tIns="50750" rIns="101500" bIns="5075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/>
              <a:t>Schools and College coaching</a:t>
            </a:r>
            <a:r>
              <a:rPr lang="en-GB"/>
              <a:t> </a:t>
            </a:r>
            <a:endParaRPr/>
          </a:p>
        </p:txBody>
      </p:sp>
      <p:sp>
        <p:nvSpPr>
          <p:cNvPr id="118" name="Google Shape;118;p6"/>
          <p:cNvSpPr txBox="1">
            <a:spLocks noGrp="1"/>
          </p:cNvSpPr>
          <p:nvPr>
            <p:ph type="subTitle" idx="1"/>
          </p:nvPr>
        </p:nvSpPr>
        <p:spPr>
          <a:xfrm>
            <a:off x="1253374" y="3090725"/>
            <a:ext cx="7797600" cy="332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500" tIns="50750" rIns="101500" bIns="50750" anchor="t" anchorCtr="0">
            <a:normAutofit fontScale="6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ct val="68571"/>
              <a:buFont typeface="Calibri"/>
              <a:buNone/>
            </a:pPr>
            <a:r>
              <a:rPr lang="en-GB"/>
              <a:t>Maurice Roberts</a:t>
            </a:r>
            <a:endParaRPr/>
          </a:p>
          <a:p>
            <a:pPr marL="0" lvl="0" indent="0" algn="ctr" rtl="0">
              <a:spcBef>
                <a:spcPts val="480"/>
              </a:spcBef>
              <a:spcAft>
                <a:spcPts val="0"/>
              </a:spcAft>
              <a:buClr>
                <a:srgbClr val="CC0000"/>
              </a:buClr>
              <a:buSzPct val="68571"/>
              <a:buFont typeface="Calibri"/>
              <a:buNone/>
            </a:pPr>
            <a:r>
              <a:rPr lang="en-GB"/>
              <a:t>Greg Howes</a:t>
            </a:r>
            <a:endParaRPr/>
          </a:p>
          <a:p>
            <a:pPr marL="0" lvl="0" indent="0" algn="ctr" rtl="0">
              <a:spcBef>
                <a:spcPts val="480"/>
              </a:spcBef>
              <a:spcAft>
                <a:spcPts val="0"/>
              </a:spcAft>
              <a:buClr>
                <a:srgbClr val="CC0000"/>
              </a:buClr>
              <a:buSzPct val="68571"/>
              <a:buFont typeface="Calibri"/>
              <a:buNone/>
            </a:pPr>
            <a:r>
              <a:rPr lang="en-GB"/>
              <a:t>Carole Spencer</a:t>
            </a:r>
            <a:endParaRPr/>
          </a:p>
          <a:p>
            <a:pPr marL="0" lvl="0" indent="0" algn="ctr" rtl="0">
              <a:spcBef>
                <a:spcPts val="480"/>
              </a:spcBef>
              <a:spcAft>
                <a:spcPts val="0"/>
              </a:spcAft>
              <a:buClr>
                <a:srgbClr val="CC0000"/>
              </a:buClr>
              <a:buSzPct val="68571"/>
              <a:buFont typeface="Calibri"/>
              <a:buNone/>
            </a:pPr>
            <a:r>
              <a:rPr lang="en-GB"/>
              <a:t>If you require any further information regarding Badminton in Leicestershire </a:t>
            </a:r>
            <a:endParaRPr/>
          </a:p>
          <a:p>
            <a:pPr marL="0" lvl="0" indent="0" algn="ctr" rtl="0">
              <a:spcBef>
                <a:spcPts val="480"/>
              </a:spcBef>
              <a:spcAft>
                <a:spcPts val="0"/>
              </a:spcAft>
              <a:buClr>
                <a:srgbClr val="CC0000"/>
              </a:buClr>
              <a:buSzPct val="68571"/>
              <a:buFont typeface="Calibri"/>
              <a:buNone/>
            </a:pPr>
            <a:r>
              <a:rPr lang="en-GB"/>
              <a:t>Please contact either </a:t>
            </a:r>
            <a:endParaRPr/>
          </a:p>
          <a:p>
            <a:pPr marL="0" lvl="0" indent="0" algn="ctr" rtl="0">
              <a:spcBef>
                <a:spcPts val="480"/>
              </a:spcBef>
              <a:spcAft>
                <a:spcPts val="0"/>
              </a:spcAft>
              <a:buClr>
                <a:srgbClr val="CC0000"/>
              </a:buClr>
              <a:buSzPct val="68571"/>
              <a:buFont typeface="Calibri"/>
              <a:buNone/>
            </a:pPr>
            <a:endParaRPr/>
          </a:p>
          <a:p>
            <a:pPr marL="0" lvl="0" indent="0" algn="ctr" rtl="0">
              <a:spcBef>
                <a:spcPts val="480"/>
              </a:spcBef>
              <a:spcAft>
                <a:spcPts val="0"/>
              </a:spcAft>
              <a:buClr>
                <a:srgbClr val="CC0000"/>
              </a:buClr>
              <a:buSzPct val="68571"/>
              <a:buFont typeface="Calibri"/>
              <a:buNone/>
            </a:pPr>
            <a:r>
              <a:rPr lang="en-GB" u="sng">
                <a:solidFill>
                  <a:schemeClr val="hlink"/>
                </a:solidFill>
                <a:hlinkClick r:id="rId3"/>
              </a:rPr>
              <a:t>greghowes71@gmail.com</a:t>
            </a:r>
            <a:r>
              <a:rPr lang="en-GB"/>
              <a:t>  or </a:t>
            </a:r>
            <a:endParaRPr/>
          </a:p>
          <a:p>
            <a:pPr marL="0" lvl="0" indent="0" algn="ctr" rtl="0">
              <a:spcBef>
                <a:spcPts val="480"/>
              </a:spcBef>
              <a:spcAft>
                <a:spcPts val="0"/>
              </a:spcAft>
              <a:buClr>
                <a:srgbClr val="CC0000"/>
              </a:buClr>
              <a:buSzPct val="68571"/>
              <a:buFont typeface="Calibri"/>
              <a:buNone/>
            </a:pPr>
            <a:endParaRPr/>
          </a:p>
          <a:p>
            <a:pPr marL="0" lvl="0" indent="0" algn="ctr" rtl="0">
              <a:spcBef>
                <a:spcPts val="480"/>
              </a:spcBef>
              <a:spcAft>
                <a:spcPts val="0"/>
              </a:spcAft>
              <a:buClr>
                <a:srgbClr val="CC0000"/>
              </a:buClr>
              <a:buSzPct val="68571"/>
              <a:buFont typeface="Calibri"/>
              <a:buNone/>
            </a:pPr>
            <a:r>
              <a:rPr lang="en-GB" u="sng">
                <a:solidFill>
                  <a:schemeClr val="hlink"/>
                </a:solidFill>
                <a:hlinkClick r:id="rId4"/>
              </a:rPr>
              <a:t>Carolespencer5525@gmail.com</a:t>
            </a:r>
            <a:r>
              <a:rPr lang="en-GB"/>
              <a:t> </a:t>
            </a:r>
            <a:endParaRPr/>
          </a:p>
        </p:txBody>
      </p:sp>
      <p:pic>
        <p:nvPicPr>
          <p:cNvPr id="119" name="Google Shape;119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46324" y="597425"/>
            <a:ext cx="2690025" cy="65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6" descr="Goose Feather Badminton Shuttlecocks isolated on white background with clipping path (provided by Getty Images)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07725" y="2478389"/>
            <a:ext cx="1938877" cy="1502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1046</Words>
  <Application>Microsoft Office PowerPoint</Application>
  <PresentationFormat>Custom</PresentationFormat>
  <Paragraphs>157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Simple Light</vt:lpstr>
      <vt:lpstr>PowerPoint Presentation</vt:lpstr>
      <vt:lpstr>PowerPoint Presentation</vt:lpstr>
      <vt:lpstr>PowerPoint Presentation</vt:lpstr>
      <vt:lpstr>PowerPoint Presentation</vt:lpstr>
      <vt:lpstr> LEICESTERSHIRE PERFORMANCE CENTRE  (Junior)  </vt:lpstr>
      <vt:lpstr>Schools and College coaching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Paul Howie</dc:creator>
  <cp:lastModifiedBy>carole spencer</cp:lastModifiedBy>
  <cp:revision>6</cp:revision>
  <dcterms:created xsi:type="dcterms:W3CDTF">2005-04-14T10:58:06Z</dcterms:created>
  <dcterms:modified xsi:type="dcterms:W3CDTF">2026-08-17T14:10:35Z</dcterms:modified>
</cp:coreProperties>
</file>